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FF602D6-4683-42CB-A6F1-18381B2C4557}" type="datetimeFigureOut">
              <a:rPr lang="en-US" smtClean="0"/>
              <a:t>12/5/2020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7E39F66-E1AF-43F5-94E5-C541FC7ECD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advTm="10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F602D6-4683-42CB-A6F1-18381B2C4557}"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39F66-E1AF-43F5-94E5-C541FC7ECDF4}" type="slidenum">
              <a:rPr lang="en-US" smtClean="0"/>
              <a:t>‹#›</a:t>
            </a:fld>
            <a:endParaRPr lang="en-US"/>
          </a:p>
        </p:txBody>
      </p:sp>
    </p:spTree>
  </p:cSld>
  <p:clrMapOvr>
    <a:masterClrMapping/>
  </p:clrMapOvr>
  <p:transition advTm="10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F602D6-4683-42CB-A6F1-18381B2C4557}"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39F66-E1AF-43F5-94E5-C541FC7ECDF4}" type="slidenum">
              <a:rPr lang="en-US" smtClean="0"/>
              <a:t>‹#›</a:t>
            </a:fld>
            <a:endParaRPr lang="en-US"/>
          </a:p>
        </p:txBody>
      </p:sp>
    </p:spTree>
  </p:cSld>
  <p:clrMapOvr>
    <a:masterClrMapping/>
  </p:clrMapOvr>
  <p:transition advTm="10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FF602D6-4683-42CB-A6F1-18381B2C4557}" type="datetimeFigureOut">
              <a:rPr lang="en-US" smtClean="0"/>
              <a:t>12/5/2020</a:t>
            </a:fld>
            <a:endParaRPr lang="en-US"/>
          </a:p>
        </p:txBody>
      </p:sp>
      <p:sp>
        <p:nvSpPr>
          <p:cNvPr id="9" name="Slide Number Placeholder 8"/>
          <p:cNvSpPr>
            <a:spLocks noGrp="1"/>
          </p:cNvSpPr>
          <p:nvPr>
            <p:ph type="sldNum" sz="quarter" idx="15"/>
          </p:nvPr>
        </p:nvSpPr>
        <p:spPr/>
        <p:txBody>
          <a:bodyPr rtlCol="0"/>
          <a:lstStyle/>
          <a:p>
            <a:fld id="{47E39F66-E1AF-43F5-94E5-C541FC7ECDF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advTm="10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FF602D6-4683-42CB-A6F1-18381B2C4557}" type="datetimeFigureOut">
              <a:rPr lang="en-US" smtClean="0"/>
              <a:t>12/5/2020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7E39F66-E1AF-43F5-94E5-C541FC7ECDF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advTm="10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F602D6-4683-42CB-A6F1-18381B2C4557}"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39F66-E1AF-43F5-94E5-C541FC7ECDF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advTm="10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FF602D6-4683-42CB-A6F1-18381B2C4557}"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39F66-E1AF-43F5-94E5-C541FC7ECDF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advTm="10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FF602D6-4683-42CB-A6F1-18381B2C4557}" type="datetimeFigureOut">
              <a:rPr lang="en-US" smtClean="0"/>
              <a:t>12/5/2020</a:t>
            </a:fld>
            <a:endParaRPr lang="en-US"/>
          </a:p>
        </p:txBody>
      </p:sp>
      <p:sp>
        <p:nvSpPr>
          <p:cNvPr id="7" name="Slide Number Placeholder 6"/>
          <p:cNvSpPr>
            <a:spLocks noGrp="1"/>
          </p:cNvSpPr>
          <p:nvPr>
            <p:ph type="sldNum" sz="quarter" idx="11"/>
          </p:nvPr>
        </p:nvSpPr>
        <p:spPr/>
        <p:txBody>
          <a:bodyPr rtlCol="0"/>
          <a:lstStyle/>
          <a:p>
            <a:fld id="{47E39F66-E1AF-43F5-94E5-C541FC7ECDF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advTm="10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602D6-4683-42CB-A6F1-18381B2C4557}"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39F66-E1AF-43F5-94E5-C541FC7ECDF4}" type="slidenum">
              <a:rPr lang="en-US" smtClean="0"/>
              <a:t>‹#›</a:t>
            </a:fld>
            <a:endParaRPr lang="en-US"/>
          </a:p>
        </p:txBody>
      </p:sp>
    </p:spTree>
  </p:cSld>
  <p:clrMapOvr>
    <a:masterClrMapping/>
  </p:clrMapOvr>
  <p:transition advTm="10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FF602D6-4683-42CB-A6F1-18381B2C4557}" type="datetimeFigureOut">
              <a:rPr lang="en-US" smtClean="0"/>
              <a:t>12/5/2020</a:t>
            </a:fld>
            <a:endParaRPr lang="en-US"/>
          </a:p>
        </p:txBody>
      </p:sp>
      <p:sp>
        <p:nvSpPr>
          <p:cNvPr id="22" name="Slide Number Placeholder 21"/>
          <p:cNvSpPr>
            <a:spLocks noGrp="1"/>
          </p:cNvSpPr>
          <p:nvPr>
            <p:ph type="sldNum" sz="quarter" idx="15"/>
          </p:nvPr>
        </p:nvSpPr>
        <p:spPr/>
        <p:txBody>
          <a:bodyPr rtlCol="0"/>
          <a:lstStyle/>
          <a:p>
            <a:fld id="{47E39F66-E1AF-43F5-94E5-C541FC7ECDF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advTm="10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FF602D6-4683-42CB-A6F1-18381B2C4557}" type="datetimeFigureOut">
              <a:rPr lang="en-US" smtClean="0"/>
              <a:t>12/5/2020</a:t>
            </a:fld>
            <a:endParaRPr lang="en-US"/>
          </a:p>
        </p:txBody>
      </p:sp>
      <p:sp>
        <p:nvSpPr>
          <p:cNvPr id="18" name="Slide Number Placeholder 17"/>
          <p:cNvSpPr>
            <a:spLocks noGrp="1"/>
          </p:cNvSpPr>
          <p:nvPr>
            <p:ph type="sldNum" sz="quarter" idx="11"/>
          </p:nvPr>
        </p:nvSpPr>
        <p:spPr/>
        <p:txBody>
          <a:bodyPr rtlCol="0"/>
          <a:lstStyle/>
          <a:p>
            <a:fld id="{47E39F66-E1AF-43F5-94E5-C541FC7ECDF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advTm="10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FF602D6-4683-42CB-A6F1-18381B2C4557}" type="datetimeFigureOut">
              <a:rPr lang="en-US" smtClean="0"/>
              <a:t>12/5/2020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7E39F66-E1AF-43F5-94E5-C541FC7ECD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advTm="10000">
    <p:dissolve/>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chor="ctr">
            <a:normAutofit/>
          </a:bodyPr>
          <a:lstStyle/>
          <a:p>
            <a:pPr marL="228600" indent="-228600" algn="ctr"/>
            <a:r>
              <a:rPr lang="sr-Cyrl-RS" sz="2400" dirty="0" smtClean="0">
                <a:latin typeface="Times New Roman" pitchFamily="18" charset="0"/>
                <a:cs typeface="Times New Roman" pitchFamily="18" charset="0"/>
              </a:rPr>
              <a:t>ОДГОВОРНОСТ ПРЕМА ЗАЈЕДНИЦИ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(у време короне) </a:t>
            </a:r>
            <a:endParaRPr lang="en-US" sz="2400"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sr-Cyrl-RS" dirty="0" smtClean="0"/>
              <a:t>                                          Васпитач Јован Ђорђевић</a:t>
            </a:r>
            <a:endParaRPr lang="en-US" dirty="0"/>
          </a:p>
        </p:txBody>
      </p:sp>
    </p:spTree>
  </p:cSld>
  <p:clrMapOvr>
    <a:masterClrMapping/>
  </p:clrMapOvr>
  <p:transition advTm="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143512"/>
            <a:ext cx="7467600" cy="1143000"/>
          </a:xfrm>
        </p:spPr>
        <p:txBody>
          <a:bodyPr>
            <a:normAutofit/>
          </a:bodyPr>
          <a:lstStyle/>
          <a:p>
            <a:r>
              <a:rPr lang="sr-Cyrl-RS" sz="2800" dirty="0" smtClean="0">
                <a:latin typeface="Times New Roman" pitchFamily="18" charset="0"/>
                <a:cs typeface="Times New Roman" pitchFamily="18" charset="0"/>
              </a:rPr>
              <a:t>                 </a:t>
            </a:r>
            <a:r>
              <a:rPr lang="sr-Cyrl-RS" sz="2800" b="1" dirty="0" smtClean="0">
                <a:latin typeface="Times New Roman" pitchFamily="18" charset="0"/>
                <a:cs typeface="Times New Roman" pitchFamily="18" charset="0"/>
              </a:rPr>
              <a:t>ОСТАНИМО ОДГОВОРНИ!!!</a:t>
            </a:r>
            <a:endParaRPr lang="en-US" sz="2800" b="1" dirty="0">
              <a:latin typeface="Times New Roman" pitchFamily="18" charset="0"/>
              <a:cs typeface="Times New Roman" pitchFamily="18" charset="0"/>
            </a:endParaRPr>
          </a:p>
        </p:txBody>
      </p:sp>
      <p:pic>
        <p:nvPicPr>
          <p:cNvPr id="4" name="Content Placeholder 3" descr="nas-tim-foto.png"/>
          <p:cNvPicPr>
            <a:picLocks noGrp="1" noChangeAspect="1"/>
          </p:cNvPicPr>
          <p:nvPr>
            <p:ph sz="quarter" idx="1"/>
          </p:nvPr>
        </p:nvPicPr>
        <p:blipFill>
          <a:blip r:embed="rId2"/>
          <a:stretch>
            <a:fillRect/>
          </a:stretch>
        </p:blipFill>
        <p:spPr>
          <a:xfrm>
            <a:off x="2285984" y="214290"/>
            <a:ext cx="4347237" cy="4873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0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357430"/>
            <a:ext cx="7610476" cy="1500190"/>
          </a:xfrm>
        </p:spPr>
        <p:txBody>
          <a:bodyPr/>
          <a:lstStyle/>
          <a:p>
            <a:r>
              <a:rPr lang="sr-Cyrl-RS" dirty="0" smtClean="0"/>
              <a:t/>
            </a:r>
            <a:br>
              <a:rPr lang="sr-Cyrl-RS" dirty="0" smtClean="0"/>
            </a:br>
            <a:r>
              <a:rPr lang="sr-Cyrl-RS" dirty="0" smtClean="0"/>
              <a:t/>
            </a:r>
            <a:br>
              <a:rPr lang="sr-Cyrl-RS" dirty="0" smtClean="0"/>
            </a:br>
            <a:r>
              <a:rPr lang="sr-Cyrl-RS" dirty="0" smtClean="0"/>
              <a:t>                           </a:t>
            </a:r>
            <a:endParaRPr lang="en-US" dirty="0"/>
          </a:p>
        </p:txBody>
      </p:sp>
      <p:pic>
        <p:nvPicPr>
          <p:cNvPr id="4" name="Content Placeholder 3" descr="odgovornost-300.png"/>
          <p:cNvPicPr>
            <a:picLocks noGrp="1" noChangeAspect="1"/>
          </p:cNvPicPr>
          <p:nvPr>
            <p:ph sz="quarter" idx="1"/>
          </p:nvPr>
        </p:nvPicPr>
        <p:blipFill>
          <a:blip r:embed="rId2">
            <a:duotone>
              <a:schemeClr val="accent1">
                <a:shade val="45000"/>
                <a:satMod val="135000"/>
              </a:schemeClr>
              <a:prstClr val="white"/>
            </a:duotone>
          </a:blip>
          <a:stretch>
            <a:fillRect/>
          </a:stretch>
        </p:blipFill>
        <p:spPr>
          <a:xfrm>
            <a:off x="6143636" y="-142900"/>
            <a:ext cx="2857500" cy="2857500"/>
          </a:xfrm>
          <a:prstGeom prst="rect">
            <a:avLst/>
          </a:prstGeom>
          <a:ln>
            <a:noFill/>
          </a:ln>
          <a:effectLst>
            <a:outerShdw blurRad="190500" algn="tl" rotWithShape="0">
              <a:srgbClr val="000000">
                <a:alpha val="70000"/>
              </a:srgbClr>
            </a:outerShdw>
          </a:effectLst>
        </p:spPr>
      </p:pic>
      <p:sp>
        <p:nvSpPr>
          <p:cNvPr id="7" name="TextBox 6"/>
          <p:cNvSpPr txBox="1"/>
          <p:nvPr/>
        </p:nvSpPr>
        <p:spPr>
          <a:xfrm>
            <a:off x="928662" y="2643182"/>
            <a:ext cx="6429420" cy="3046988"/>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Одговорност појединца према заједници, поготово у овим тешким временима за нашу земљу као и читав свет, под пандемијом вируса Ковид-19, је од пресудног значаја. </a:t>
            </a:r>
          </a:p>
          <a:p>
            <a:r>
              <a:rPr lang="sr-Cyrl-RS" sz="2400" dirty="0" smtClean="0">
                <a:latin typeface="Times New Roman" pitchFamily="18" charset="0"/>
                <a:cs typeface="Times New Roman" pitchFamily="18" charset="0"/>
              </a:rPr>
              <a:t>Чињеница је да су нам потребни како дисциплина и брза реакција читавог система државе на разне изазове, тако и солидарност и залагање сваког појединца, у сваком смислу.  </a:t>
            </a:r>
          </a:p>
        </p:txBody>
      </p:sp>
    </p:spTree>
  </p:cSld>
  <p:clrMapOvr>
    <a:masterClrMapping/>
  </p:clrMapOvr>
  <p:transition advTm="2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1).jpg"/>
          <p:cNvPicPr>
            <a:picLocks noGrp="1" noChangeAspect="1"/>
          </p:cNvPicPr>
          <p:nvPr>
            <p:ph sz="quarter" idx="1"/>
          </p:nvPr>
        </p:nvPicPr>
        <p:blipFill>
          <a:blip r:embed="rId2"/>
          <a:stretch>
            <a:fillRect/>
          </a:stretch>
        </p:blipFill>
        <p:spPr>
          <a:xfrm>
            <a:off x="357158" y="214290"/>
            <a:ext cx="4018803" cy="26987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28596" y="3214686"/>
            <a:ext cx="6286544" cy="3416320"/>
          </a:xfrm>
          <a:prstGeom prst="rect">
            <a:avLst/>
          </a:prstGeom>
          <a:noFill/>
        </p:spPr>
        <p:txBody>
          <a:bodyPr wrap="square" rtlCol="0">
            <a:spAutoFit/>
          </a:bodyPr>
          <a:lstStyle/>
          <a:p>
            <a:r>
              <a:rPr lang="sr-Cyrl-RS" sz="2400" dirty="0" smtClean="0">
                <a:latin typeface="Times New Roman" pitchFamily="18" charset="0"/>
                <a:cs typeface="Times New Roman" pitchFamily="18" charset="0"/>
              </a:rPr>
              <a:t>Постоји много начина да се помогне и буде одговоран према заједници, на личном плану, али и друштвеном – одговорне компаније, путем који је њима најадекватнији, у новцу, роби, људству или на неки други начин. </a:t>
            </a:r>
          </a:p>
          <a:p>
            <a:r>
              <a:rPr lang="sr-Cyrl-RS" sz="2400" dirty="0" smtClean="0">
                <a:latin typeface="Times New Roman" pitchFamily="18" charset="0"/>
                <a:cs typeface="Times New Roman" pitchFamily="18" charset="0"/>
              </a:rPr>
              <a:t>Где смо ту ми? Појединци, индивидуе, малолетни или пунолетни грађани? </a:t>
            </a:r>
          </a:p>
          <a:p>
            <a:r>
              <a:rPr lang="sr-Cyrl-RS" sz="2400" dirty="0" smtClean="0">
                <a:latin typeface="Times New Roman" pitchFamily="18" charset="0"/>
                <a:cs typeface="Times New Roman" pitchFamily="18" charset="0"/>
              </a:rPr>
              <a:t>Сви морамо, на својим плећима, понети оно што можемо!</a:t>
            </a:r>
            <a:endParaRPr lang="en-US" sz="2400" dirty="0">
              <a:latin typeface="Times New Roman" pitchFamily="18" charset="0"/>
              <a:cs typeface="Times New Roman" pitchFamily="18" charset="0"/>
            </a:endParaRPr>
          </a:p>
        </p:txBody>
      </p:sp>
    </p:spTree>
  </p:cSld>
  <p:clrMapOvr>
    <a:masterClrMapping/>
  </p:clrMapOvr>
  <p:transition advTm="2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000504"/>
            <a:ext cx="7643898" cy="3429024"/>
          </a:xfrm>
          <a:ln>
            <a:noFill/>
          </a:ln>
        </p:spPr>
        <p:txBody>
          <a:bodyPr anchor="t">
            <a:normAutofit/>
          </a:bodyPr>
          <a:lstStyle/>
          <a:p>
            <a:r>
              <a:rPr lang="sr-Cyrl-RS" sz="2400" b="1" dirty="0" smtClean="0">
                <a:solidFill>
                  <a:schemeClr val="tx1"/>
                </a:solidFill>
                <a:latin typeface="Times New Roman" pitchFamily="18" charset="0"/>
                <a:cs typeface="Times New Roman" pitchFamily="18" charset="0"/>
              </a:rPr>
              <a:t>Волонтеризам</a:t>
            </a:r>
            <a:r>
              <a:rPr lang="sr-Cyrl-RS" sz="2400" dirty="0" smtClean="0">
                <a:solidFill>
                  <a:schemeClr val="tx1"/>
                </a:solidFill>
                <a:latin typeface="Times New Roman" pitchFamily="18" charset="0"/>
                <a:cs typeface="Times New Roman" pitchFamily="18" charset="0"/>
              </a:rPr>
              <a:t> је један од начина на који се може помоћи заједници. </a:t>
            </a:r>
            <a:br>
              <a:rPr lang="sr-Cyrl-RS" sz="2400" dirty="0" smtClean="0">
                <a:solidFill>
                  <a:schemeClr val="tx1"/>
                </a:solidFill>
                <a:latin typeface="Times New Roman" pitchFamily="18" charset="0"/>
                <a:cs typeface="Times New Roman" pitchFamily="18" charset="0"/>
              </a:rPr>
            </a:br>
            <a:r>
              <a:rPr lang="sr-Cyrl-RS" sz="2400" dirty="0" smtClean="0">
                <a:solidFill>
                  <a:schemeClr val="tx1"/>
                </a:solidFill>
                <a:latin typeface="Times New Roman" pitchFamily="18" charset="0"/>
                <a:cs typeface="Times New Roman" pitchFamily="18" charset="0"/>
              </a:rPr>
              <a:t>Обзиром на то да знамо да су стари изнад 65 година најугроженија друштвена група, можемо се организовати како би обавили све што је потребно у име тих људи.</a:t>
            </a:r>
            <a:r>
              <a:rPr lang="sr-Cyrl-RS" sz="2400" dirty="0" smtClean="0">
                <a:latin typeface="Times New Roman" pitchFamily="18" charset="0"/>
                <a:cs typeface="Times New Roman" pitchFamily="18" charset="0"/>
              </a:rPr>
              <a:t/>
            </a:r>
            <a:br>
              <a:rPr lang="sr-Cyrl-R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6" name="Content Placeholder 5" descr="9c112548e38e3ddbdd85adbaa1d4069925af12a7_525f377ca9ba638c22efbb6d37015e49130f2a50_articlemain.jpg"/>
          <p:cNvPicPr>
            <a:picLocks noGrp="1" noChangeAspect="1"/>
          </p:cNvPicPr>
          <p:nvPr>
            <p:ph sz="quarter" idx="1"/>
          </p:nvPr>
        </p:nvPicPr>
        <p:blipFill>
          <a:blip r:embed="rId2"/>
          <a:stretch>
            <a:fillRect/>
          </a:stretch>
        </p:blipFill>
        <p:spPr>
          <a:xfrm>
            <a:off x="2786050" y="285728"/>
            <a:ext cx="5821175"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714752"/>
            <a:ext cx="7467600" cy="2928958"/>
          </a:xfrm>
        </p:spPr>
        <p:txBody>
          <a:bodyPr>
            <a:noAutofit/>
          </a:bodyPr>
          <a:lstStyle/>
          <a:p>
            <a:r>
              <a:rPr lang="sr-Cyrl-RS" sz="2400" dirty="0" smtClean="0">
                <a:latin typeface="Times New Roman" pitchFamily="18" charset="0"/>
                <a:cs typeface="Times New Roman" pitchFamily="18" charset="0"/>
              </a:rPr>
              <a:t>Било да је реч о набавци лекова, куповини намирница за кућу, плаћању рачуна или извођењу кућних љубимаца у шетњу, њима је </a:t>
            </a:r>
            <a:r>
              <a:rPr lang="sr-Cyrl-RS" sz="2400" b="1" dirty="0" smtClean="0">
                <a:latin typeface="Times New Roman" pitchFamily="18" charset="0"/>
                <a:cs typeface="Times New Roman" pitchFamily="18" charset="0"/>
              </a:rPr>
              <a:t>свака наша помоћ</a:t>
            </a:r>
            <a:r>
              <a:rPr lang="sr-Cyrl-RS" sz="2400" dirty="0" smtClean="0">
                <a:latin typeface="Times New Roman" pitchFamily="18" charset="0"/>
                <a:cs typeface="Times New Roman" pitchFamily="18" charset="0"/>
              </a:rPr>
              <a:t> важна јер они не би требали да излазе из својих домова.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Активирана је подршка волонтера “од врата до врата” за помоћ најстаријим грађанима, у свакодневним обавезама у њиховим становима или кућама. </a:t>
            </a:r>
            <a:endParaRPr lang="en-US" sz="2400" dirty="0">
              <a:latin typeface="Times New Roman" pitchFamily="18" charset="0"/>
              <a:cs typeface="Times New Roman" pitchFamily="18" charset="0"/>
            </a:endParaRPr>
          </a:p>
        </p:txBody>
      </p:sp>
      <p:pic>
        <p:nvPicPr>
          <p:cNvPr id="4" name="Content Placeholder 3" descr="20161113022613sl.jpg__648x432_q85_crop_subsampling-2_upscale.jpg"/>
          <p:cNvPicPr>
            <a:picLocks noGrp="1" noChangeAspect="1"/>
          </p:cNvPicPr>
          <p:nvPr>
            <p:ph sz="quarter" idx="1"/>
          </p:nvPr>
        </p:nvPicPr>
        <p:blipFill>
          <a:blip r:embed="rId2"/>
          <a:stretch>
            <a:fillRect/>
          </a:stretch>
        </p:blipFill>
        <p:spPr>
          <a:xfrm>
            <a:off x="285720" y="214290"/>
            <a:ext cx="4500594"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000504"/>
            <a:ext cx="7539038" cy="2500330"/>
          </a:xfrm>
        </p:spPr>
        <p:txBody>
          <a:bodyPr>
            <a:normAutofit fontScale="90000"/>
          </a:bodyPr>
          <a:lstStyle/>
          <a:p>
            <a:r>
              <a:rPr lang="sr-Cyrl-RS" sz="2400" dirty="0" smtClean="0">
                <a:latin typeface="Times New Roman" pitchFamily="18" charset="0"/>
                <a:cs typeface="Times New Roman" pitchFamily="18" charset="0"/>
              </a:rPr>
              <a:t>Упитали смо једног декицу како можемо најпре да му помогнемо. Брзо нам је одговорио да му је најпрече да му прошетамо пса, уз речи</a:t>
            </a:r>
            <a:r>
              <a:rPr lang="sr-Latn-RS" sz="2400" dirty="0" smtClean="0">
                <a:latin typeface="Times New Roman" pitchFamily="18" charset="0"/>
                <a:cs typeface="Times New Roman" pitchFamily="18" charset="0"/>
              </a:rPr>
              <a:t>: </a:t>
            </a:r>
            <a:br>
              <a:rPr lang="sr-Latn-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“Ми дајемо псима наше слободно време, расположиво место и вишак љубави. Заузврат, пси нама дају себе целе – то је најбоља погодба коју је човек икада склопио.”</a:t>
            </a:r>
            <a:endParaRPr lang="en-US" sz="2400" dirty="0">
              <a:latin typeface="Times New Roman" pitchFamily="18" charset="0"/>
              <a:cs typeface="Times New Roman" pitchFamily="18" charset="0"/>
            </a:endParaRPr>
          </a:p>
        </p:txBody>
      </p:sp>
      <p:pic>
        <p:nvPicPr>
          <p:cNvPr id="4" name="Content Placeholder 3" descr="setanje-pasa.jpg"/>
          <p:cNvPicPr>
            <a:picLocks noGrp="1" noChangeAspect="1"/>
          </p:cNvPicPr>
          <p:nvPr>
            <p:ph sz="quarter" idx="1"/>
          </p:nvPr>
        </p:nvPicPr>
        <p:blipFill>
          <a:blip r:embed="rId2"/>
          <a:stretch>
            <a:fillRect/>
          </a:stretch>
        </p:blipFill>
        <p:spPr>
          <a:xfrm>
            <a:off x="3214678" y="214291"/>
            <a:ext cx="5329245" cy="3478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429264"/>
            <a:ext cx="7610476" cy="1143000"/>
          </a:xfrm>
        </p:spPr>
        <p:txBody>
          <a:bodyPr>
            <a:normAutofit fontScale="90000"/>
          </a:bodyPr>
          <a:lstStyle/>
          <a:p>
            <a:r>
              <a:rPr lang="sr-Cyrl-RS" sz="2400" dirty="0" smtClean="0">
                <a:latin typeface="Times New Roman" pitchFamily="18" charset="0"/>
                <a:cs typeface="Times New Roman" pitchFamily="18" charset="0"/>
              </a:rPr>
              <a:t>Најновија истраживања показују да су туризам, хотелијерство и мала услужна предузећа најгоре прошла током ове пандемије.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Одговорност сваког од нас је да помогнемо свом првом комшији, ако производи нешто што је нама потребно, држи неку продавницу, па да управо код њега оставимо новац за неки производ, услугу, путовање или шта већ.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Тако ћете учинити добро дело и помоћи њему и његовој породици! </a:t>
            </a:r>
            <a:endParaRPr lang="en-US" sz="2400" dirty="0">
              <a:latin typeface="Times New Roman" pitchFamily="18" charset="0"/>
              <a:cs typeface="Times New Roman" pitchFamily="18" charset="0"/>
            </a:endParaRPr>
          </a:p>
        </p:txBody>
      </p:sp>
      <p:pic>
        <p:nvPicPr>
          <p:cNvPr id="4" name="Content Placeholder 3" descr="images.jpg"/>
          <p:cNvPicPr>
            <a:picLocks noGrp="1" noChangeAspect="1"/>
          </p:cNvPicPr>
          <p:nvPr>
            <p:ph sz="quarter" idx="1"/>
          </p:nvPr>
        </p:nvPicPr>
        <p:blipFill>
          <a:blip r:embed="rId2"/>
          <a:stretch>
            <a:fillRect/>
          </a:stretch>
        </p:blipFill>
        <p:spPr>
          <a:xfrm>
            <a:off x="285720" y="214290"/>
            <a:ext cx="4616145" cy="2651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3714752"/>
            <a:ext cx="8253418" cy="3143248"/>
          </a:xfrm>
        </p:spPr>
        <p:txBody>
          <a:bodyPr>
            <a:noAutofit/>
          </a:bodyPr>
          <a:lstStyle/>
          <a:p>
            <a:r>
              <a:rPr lang="sr-Cyrl-RS" sz="2400" dirty="0" smtClean="0">
                <a:latin typeface="Times New Roman" pitchFamily="18" charset="0"/>
                <a:cs typeface="Times New Roman" pitchFamily="18" charset="0"/>
              </a:rPr>
              <a:t>Драги ученици,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Ваша одговорност према заједници се огледа и у томе што ћете правилно разумевати све прописане мере и савете.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Прославе, журке, пунолетства, разна окупљања </a:t>
            </a:r>
            <a:r>
              <a:rPr lang="sr-Cyrl-RS" sz="2400" b="1" dirty="0" smtClean="0">
                <a:latin typeface="Times New Roman" pitchFamily="18" charset="0"/>
                <a:cs typeface="Times New Roman" pitchFamily="18" charset="0"/>
              </a:rPr>
              <a:t>МОРАЈУ </a:t>
            </a:r>
            <a:r>
              <a:rPr lang="sr-Cyrl-RS" sz="2400" dirty="0" smtClean="0">
                <a:latin typeface="Times New Roman" pitchFamily="18" charset="0"/>
                <a:cs typeface="Times New Roman" pitchFamily="18" charset="0"/>
              </a:rPr>
              <a:t>ових дана и месеци проћи без вас, јер је то једино паметно и одговорно са ваше стране.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Живот је пред вама, биће још много лепих прослава на којима ћете уживати, али сада покажите мудрост и останите здрави! </a:t>
            </a:r>
            <a:endParaRPr lang="en-US" sz="2400" dirty="0">
              <a:latin typeface="Times New Roman" pitchFamily="18" charset="0"/>
              <a:cs typeface="Times New Roman" pitchFamily="18" charset="0"/>
            </a:endParaRPr>
          </a:p>
        </p:txBody>
      </p:sp>
      <p:pic>
        <p:nvPicPr>
          <p:cNvPr id="4" name="Content Placeholder 3" descr="2188721_profimedia0507553358_ls.jpg"/>
          <p:cNvPicPr>
            <a:picLocks noGrp="1" noChangeAspect="1"/>
          </p:cNvPicPr>
          <p:nvPr>
            <p:ph sz="quarter" idx="1"/>
          </p:nvPr>
        </p:nvPicPr>
        <p:blipFill>
          <a:blip r:embed="rId2"/>
          <a:stretch>
            <a:fillRect/>
          </a:stretch>
        </p:blipFill>
        <p:spPr>
          <a:xfrm>
            <a:off x="4214810" y="142852"/>
            <a:ext cx="4385743"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2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429264"/>
            <a:ext cx="7467600" cy="1143000"/>
          </a:xfrm>
        </p:spPr>
        <p:txBody>
          <a:bodyPr>
            <a:normAutofit fontScale="90000"/>
          </a:bodyPr>
          <a:lstStyle/>
          <a:p>
            <a:r>
              <a:rPr lang="sr-Cyrl-RS" sz="2400" dirty="0" smtClean="0">
                <a:latin typeface="Times New Roman" pitchFamily="18" charset="0"/>
                <a:cs typeface="Times New Roman" pitchFamily="18" charset="0"/>
              </a:rPr>
              <a:t>Напослетку,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одговорност </a:t>
            </a:r>
            <a:r>
              <a:rPr lang="sr-Cyrl-RS" sz="2400" b="1" dirty="0" smtClean="0">
                <a:latin typeface="Times New Roman" pitchFamily="18" charset="0"/>
                <a:cs typeface="Times New Roman" pitchFamily="18" charset="0"/>
              </a:rPr>
              <a:t>СВИХ НАС </a:t>
            </a:r>
            <a:r>
              <a:rPr lang="sr-Cyrl-RS" sz="2400" dirty="0" smtClean="0">
                <a:latin typeface="Times New Roman" pitchFamily="18" charset="0"/>
                <a:cs typeface="Times New Roman" pitchFamily="18" charset="0"/>
              </a:rPr>
              <a:t>је да се понашамо у складу са превентивним мерама, почев од ношења маски, прања руку, дистанце, избегавања окупљања.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Тиме директно помажемо своме друштву и не морамо да бринемо да ли смо социјално одговорни, </a:t>
            </a:r>
            <a:br>
              <a:rPr lang="sr-Cyrl-RS" sz="2400" dirty="0" smtClean="0">
                <a:latin typeface="Times New Roman" pitchFamily="18" charset="0"/>
                <a:cs typeface="Times New Roman" pitchFamily="18" charset="0"/>
              </a:rPr>
            </a:br>
            <a:r>
              <a:rPr lang="sr-Cyrl-RS" sz="2400" dirty="0" smtClean="0">
                <a:latin typeface="Times New Roman" pitchFamily="18" charset="0"/>
                <a:cs typeface="Times New Roman" pitchFamily="18" charset="0"/>
              </a:rPr>
              <a:t>јер то јесмо! </a:t>
            </a:r>
            <a:endParaRPr lang="en-US" sz="2400" b="1" dirty="0">
              <a:latin typeface="Times New Roman" pitchFamily="18" charset="0"/>
              <a:cs typeface="Times New Roman" pitchFamily="18" charset="0"/>
            </a:endParaRPr>
          </a:p>
        </p:txBody>
      </p:sp>
      <p:pic>
        <p:nvPicPr>
          <p:cNvPr id="4" name="Content Placeholder 3" descr="nalepnica.jpg"/>
          <p:cNvPicPr>
            <a:picLocks noGrp="1" noChangeAspect="1"/>
          </p:cNvPicPr>
          <p:nvPr>
            <p:ph sz="quarter" idx="1"/>
          </p:nvPr>
        </p:nvPicPr>
        <p:blipFill>
          <a:blip r:embed="rId2"/>
          <a:stretch>
            <a:fillRect/>
          </a:stretch>
        </p:blipFill>
        <p:spPr>
          <a:xfrm>
            <a:off x="142844" y="0"/>
            <a:ext cx="4714890" cy="392906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20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538</TotalTime>
  <Words>237</Words>
  <Application>Microsoft Office PowerPoint</Application>
  <PresentationFormat>On-screen Show (4:3)</PresentationFormat>
  <Paragraphs>15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ОДГОВОРНОСТ ПРЕМА ЗАЈЕДНИЦИ  (у време короне) </vt:lpstr>
      <vt:lpstr>                             </vt:lpstr>
      <vt:lpstr>Slide 3</vt:lpstr>
      <vt:lpstr>Волонтеризам је један од начина на који се може помоћи заједници.  Обзиром на то да знамо да су стари изнад 65 година најугроженија друштвена група, можемо се организовати како би обавили све што је потребно у име тих људи. </vt:lpstr>
      <vt:lpstr>Било да је реч о набавци лекова, куповини намирница за кућу, плаћању рачуна или извођењу кућних љубимаца у шетњу, њима је свака наша помоћ важна јер они не би требали да излазе из својих домова.  Активирана је подршка волонтера “од врата до врата” за помоћ најстаријим грађанима, у свакодневним обавезама у њиховим становима или кућама. </vt:lpstr>
      <vt:lpstr>Упитали смо једног декицу како можемо најпре да му помогнемо. Брзо нам је одговорио да му је најпрече да му прошетамо пса, уз речи:  “Ми дајемо псима наше слободно време, расположиво место и вишак љубави. Заузврат, пси нама дају себе целе – то је најбоља погодба коју је човек икада склопио.”</vt:lpstr>
      <vt:lpstr>Најновија истраживања показују да су туризам, хотелијерство и мала услужна предузећа најгоре прошла током ове пандемије.  Одговорност сваког од нас је да помогнемо свом првом комшији, ако производи нешто што је нама потребно, држи неку продавницу, па да управо код њега оставимо новац за неки производ, услугу, путовање или шта већ.  Тако ћете учинити добро дело и помоћи њему и његовој породици! </vt:lpstr>
      <vt:lpstr>Драги ученици,  Ваша одговорност према заједници се огледа и у томе што ћете правилно разумевати све прописане мере и савете.  Прославе, журке, пунолетства, разна окупљања МОРАЈУ ових дана и месеци проћи без вас, јер је то једино паметно и одговорно са ваше стране.  Живот је пред вама, биће још много лепих прослава на којима ћете уживати, али сада покажите мудрост и останите здрави! </vt:lpstr>
      <vt:lpstr>Напослетку,  одговорност СВИХ НАС је да се понашамо у складу са превентивним мерама, почев од ношења маски, прања руку, дистанце, избегавања окупљања.  Тиме директно помажемо своме друштву и не морамо да бринемо да ли смо социјално одговорни,  јер то јесмо! </vt:lpstr>
      <vt:lpstr>                 ОСТАНИМО ОДГОВОРНИ!!!</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37</cp:revision>
  <dcterms:created xsi:type="dcterms:W3CDTF">2020-12-05T11:26:33Z</dcterms:created>
  <dcterms:modified xsi:type="dcterms:W3CDTF">2020-12-05T20:24:38Z</dcterms:modified>
</cp:coreProperties>
</file>